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EEB07D-E6D7-4AB7-A613-F39F94399105}">
  <a:tblStyle styleId="{1EEEB07D-E6D7-4AB7-A613-F39F943991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4728E42-2D1C-47FF-9578-E8D45EAA08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calvinschnure/2021/03/18/brick-and-mortar-retail-is-bouncing-back/?sh=441322b8d0f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calvinschnure/2021/03/18/brick-and-mortar-retail-is-bouncing-back/?sh=441322b8d0f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69ab899f2_2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e69ab899f2_2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69ab899f2_7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e69ab899f2_7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e69ab899f2_2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e69ab899f2_2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69ab899f2_7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69ab899f2_7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69ab899f2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e69ab899f2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69ab899f2_7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e69ab899f2_7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e69ab899f2_7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e69ab899f2_7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e69ab899f2_2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e69ab899f2_2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69ab899f2_7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69ab899f2_7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69ab899f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69ab899f2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1. Background and Problem Statement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2. Solution and User Interface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3. Features of the applications - benefits and how it addresses problems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4. Workflow design/architecture/technology stack of the applications (include diagrams if possible)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5. Project Timeline, Key Metrics and Testing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e69ab899f2_7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e69ab899f2_7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e69ab899f2_7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e69ab899f2_7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e69ab899f2_2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e69ab899f2_2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e69ab899f2_2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e69ab899f2_2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e69ab899f2_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e69ab899f2_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e69ab899f2_2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e69ab899f2_2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e69ab899f2_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e69ab899f2_2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e69ab899f2_7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e69ab899f2_7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e69ab899f2_7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e69ab899f2_7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e69ab899f2_7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e69ab899f2_7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e69ab899f2_7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e69ab899f2_7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e69ab899f2_2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e69ab899f2_2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e69ab899f2_7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e69ab899f2_7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e69ab899f2_7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e69ab899f2_7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e69ab899f2_7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e69ab899f2_7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e69ab899f2_7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e69ab899f2_7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e69ab899f2_7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e69ab899f2_7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e69ab899f2_7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e69ab899f2_7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69ab899f2_7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69ab899f2_7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Schnure, C. (2021). Brick-And-Mortar Retail Is Bouncing Back. Retrieved from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https://www.forbes.com/sites/calvinschnure/2021/03/18/brick-and-mortar-retail-is-bouncing-back/?sh=441322b8d0f4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69ab899f2_8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69ab899f2_8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Schnure, C. (2021). Brick-And-Mortar Retail Is Bouncing Back. Retrieved from </a:t>
            </a:r>
            <a:r>
              <a:rPr lang="en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https://www.forbes.com/sites/calvinschnure/2021/03/18/brick-and-mortar-retail-is-bouncing-back/?sh=441322b8d0f4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69ab899f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69ab899f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69ab899f2_2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69ab899f2_2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69ab899f2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69ab899f2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"/>
              <a:buNone/>
              <a:defRPr sz="4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"/>
              <a:buNone/>
              <a:defRPr sz="4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"/>
              <a:buNone/>
              <a:defRPr sz="4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"/>
              <a:buNone/>
              <a:defRPr sz="4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"/>
              <a:buNone/>
              <a:defRPr sz="4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"/>
              <a:buNone/>
              <a:defRPr sz="4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"/>
              <a:buNone/>
              <a:defRPr sz="4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"/>
              <a:buNone/>
              <a:defRPr sz="4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"/>
              <a:buNone/>
              <a:defRPr sz="48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Char char="▸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Char char="▹"/>
              <a:defRPr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ctrTitle"/>
          </p:nvPr>
        </p:nvSpPr>
        <p:spPr>
          <a:xfrm>
            <a:off x="9334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GoalDiggers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1"/>
          </p:nvPr>
        </p:nvSpPr>
        <p:spPr>
          <a:xfrm>
            <a:off x="1040925" y="1887602"/>
            <a:ext cx="4676700" cy="284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CitiHackOverflow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Team 1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Brendon Lim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Earnest Ng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Neo Jia Ying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Wong Kin Hou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Wong Wei Ling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5" name="Google Shape;6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025" y="891448"/>
            <a:ext cx="1880499" cy="381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"/>
          <p:cNvSpPr txBox="1">
            <a:spLocks noGrp="1"/>
          </p:cNvSpPr>
          <p:nvPr>
            <p:ph type="title"/>
          </p:nvPr>
        </p:nvSpPr>
        <p:spPr>
          <a:xfrm>
            <a:off x="411125" y="191050"/>
            <a:ext cx="6402900" cy="64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Prototype Inspirations</a:t>
            </a:r>
            <a:endParaRPr sz="4400"/>
          </a:p>
        </p:txBody>
      </p:sp>
      <p:sp>
        <p:nvSpPr>
          <p:cNvPr id="520" name="Google Shape;520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21" name="Google Shape;521;p21"/>
          <p:cNvSpPr txBox="1"/>
          <p:nvPr/>
        </p:nvSpPr>
        <p:spPr>
          <a:xfrm>
            <a:off x="2083125" y="1249475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Our Solution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2" name="Google Shape;522;p21"/>
          <p:cNvSpPr txBox="1"/>
          <p:nvPr/>
        </p:nvSpPr>
        <p:spPr>
          <a:xfrm>
            <a:off x="5912925" y="1249475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Grab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23" name="Google Shape;523;p21"/>
          <p:cNvSpPr txBox="1"/>
          <p:nvPr/>
        </p:nvSpPr>
        <p:spPr>
          <a:xfrm>
            <a:off x="184526" y="617301"/>
            <a:ext cx="7692300" cy="53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on other reputable e-commerce sites for best practices.</a:t>
            </a:r>
            <a:endParaRPr dirty="0"/>
          </a:p>
        </p:txBody>
      </p:sp>
      <p:pic>
        <p:nvPicPr>
          <p:cNvPr id="524" name="Google Shape;5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929" y="1725875"/>
            <a:ext cx="1523275" cy="3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925" y="1747000"/>
            <a:ext cx="1523274" cy="3092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2"/>
          <p:cNvSpPr txBox="1">
            <a:spLocks noGrp="1"/>
          </p:cNvSpPr>
          <p:nvPr>
            <p:ph type="title"/>
          </p:nvPr>
        </p:nvSpPr>
        <p:spPr>
          <a:xfrm>
            <a:off x="380425" y="164550"/>
            <a:ext cx="6402900" cy="64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Prototype Inspirations</a:t>
            </a:r>
            <a:endParaRPr sz="4400"/>
          </a:p>
        </p:txBody>
      </p:sp>
      <p:sp>
        <p:nvSpPr>
          <p:cNvPr id="531" name="Google Shape;531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32" name="Google Shape;532;p22"/>
          <p:cNvSpPr txBox="1"/>
          <p:nvPr/>
        </p:nvSpPr>
        <p:spPr>
          <a:xfrm>
            <a:off x="2149750" y="1208825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Our Solution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3" name="Google Shape;533;p22"/>
          <p:cNvSpPr txBox="1"/>
          <p:nvPr/>
        </p:nvSpPr>
        <p:spPr>
          <a:xfrm>
            <a:off x="6190963" y="1253388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Love Bonito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34" name="Google Shape;534;p22"/>
          <p:cNvPicPr preferRelativeResize="0"/>
          <p:nvPr/>
        </p:nvPicPr>
        <p:blipFill rotWithShape="1">
          <a:blip r:embed="rId3">
            <a:alphaModFix/>
          </a:blip>
          <a:srcRect t="9125" b="25973"/>
          <a:stretch/>
        </p:blipFill>
        <p:spPr>
          <a:xfrm>
            <a:off x="5667275" y="1649750"/>
            <a:ext cx="2485575" cy="286777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2"/>
          <p:cNvSpPr/>
          <p:nvPr/>
        </p:nvSpPr>
        <p:spPr>
          <a:xfrm>
            <a:off x="5548275" y="1831000"/>
            <a:ext cx="2696700" cy="400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6" name="Google Shape;5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00" y="1596450"/>
            <a:ext cx="2127300" cy="29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22"/>
          <p:cNvSpPr/>
          <p:nvPr/>
        </p:nvSpPr>
        <p:spPr>
          <a:xfrm>
            <a:off x="1638225" y="1741875"/>
            <a:ext cx="2415300" cy="717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"/>
          <p:cNvSpPr txBox="1"/>
          <p:nvPr/>
        </p:nvSpPr>
        <p:spPr>
          <a:xfrm>
            <a:off x="-152400" y="644875"/>
            <a:ext cx="735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"/>
              <a:buChar char="▸"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on other reputable e-commerce sites for best practices.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00" y="1831000"/>
            <a:ext cx="2667000" cy="23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3"/>
          <p:cNvPicPr preferRelativeResize="0"/>
          <p:nvPr/>
        </p:nvPicPr>
        <p:blipFill rotWithShape="1">
          <a:blip r:embed="rId4">
            <a:alphaModFix/>
          </a:blip>
          <a:srcRect t="23762" b="14691"/>
          <a:stretch/>
        </p:blipFill>
        <p:spPr>
          <a:xfrm>
            <a:off x="5548275" y="1830999"/>
            <a:ext cx="2696701" cy="2950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3"/>
          <p:cNvSpPr txBox="1">
            <a:spLocks noGrp="1"/>
          </p:cNvSpPr>
          <p:nvPr>
            <p:ph type="title"/>
          </p:nvPr>
        </p:nvSpPr>
        <p:spPr>
          <a:xfrm>
            <a:off x="411125" y="98925"/>
            <a:ext cx="6402900" cy="64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Prototype Inspirations</a:t>
            </a:r>
            <a:endParaRPr sz="4400"/>
          </a:p>
        </p:txBody>
      </p:sp>
      <p:sp>
        <p:nvSpPr>
          <p:cNvPr id="546" name="Google Shape;546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47" name="Google Shape;547;p23"/>
          <p:cNvSpPr txBox="1"/>
          <p:nvPr/>
        </p:nvSpPr>
        <p:spPr>
          <a:xfrm>
            <a:off x="2083125" y="1249475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Our Solution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8" name="Google Shape;548;p23"/>
          <p:cNvSpPr txBox="1"/>
          <p:nvPr/>
        </p:nvSpPr>
        <p:spPr>
          <a:xfrm>
            <a:off x="5912925" y="1249475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Fairprice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9" name="Google Shape;549;p23"/>
          <p:cNvSpPr/>
          <p:nvPr/>
        </p:nvSpPr>
        <p:spPr>
          <a:xfrm>
            <a:off x="5617750" y="4381375"/>
            <a:ext cx="1259100" cy="400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3"/>
          <p:cNvSpPr/>
          <p:nvPr/>
        </p:nvSpPr>
        <p:spPr>
          <a:xfrm>
            <a:off x="1912500" y="3814675"/>
            <a:ext cx="1438200" cy="427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3"/>
          <p:cNvSpPr txBox="1"/>
          <p:nvPr/>
        </p:nvSpPr>
        <p:spPr>
          <a:xfrm>
            <a:off x="231161" y="567176"/>
            <a:ext cx="7600200" cy="53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on other reputable e-commerce sites for best practices.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4"/>
          <p:cNvSpPr txBox="1">
            <a:spLocks noGrp="1"/>
          </p:cNvSpPr>
          <p:nvPr>
            <p:ph type="title"/>
          </p:nvPr>
        </p:nvSpPr>
        <p:spPr>
          <a:xfrm>
            <a:off x="411150" y="144975"/>
            <a:ext cx="6402900" cy="64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Prototype Inspirations</a:t>
            </a:r>
            <a:endParaRPr sz="4400"/>
          </a:p>
        </p:txBody>
      </p:sp>
      <p:sp>
        <p:nvSpPr>
          <p:cNvPr id="557" name="Google Shape;557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58" name="Google Shape;558;p24"/>
          <p:cNvSpPr txBox="1"/>
          <p:nvPr/>
        </p:nvSpPr>
        <p:spPr>
          <a:xfrm>
            <a:off x="2083125" y="1249475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Our Solution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59" name="Google Shape;559;p24"/>
          <p:cNvSpPr txBox="1"/>
          <p:nvPr/>
        </p:nvSpPr>
        <p:spPr>
          <a:xfrm>
            <a:off x="5912925" y="1249475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Shopee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60" name="Google Shape;5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00" y="1894275"/>
            <a:ext cx="2371753" cy="26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24"/>
          <p:cNvSpPr/>
          <p:nvPr/>
        </p:nvSpPr>
        <p:spPr>
          <a:xfrm>
            <a:off x="1638225" y="1818075"/>
            <a:ext cx="2415300" cy="468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2" name="Google Shape;562;p24"/>
          <p:cNvPicPr preferRelativeResize="0"/>
          <p:nvPr/>
        </p:nvPicPr>
        <p:blipFill rotWithShape="1">
          <a:blip r:embed="rId4">
            <a:alphaModFix/>
          </a:blip>
          <a:srcRect t="3307" b="43259"/>
          <a:stretch/>
        </p:blipFill>
        <p:spPr>
          <a:xfrm>
            <a:off x="5185425" y="1725950"/>
            <a:ext cx="2893199" cy="2748326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4"/>
          <p:cNvSpPr/>
          <p:nvPr/>
        </p:nvSpPr>
        <p:spPr>
          <a:xfrm>
            <a:off x="5091075" y="2059600"/>
            <a:ext cx="3001500" cy="400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4"/>
          <p:cNvSpPr txBox="1"/>
          <p:nvPr/>
        </p:nvSpPr>
        <p:spPr>
          <a:xfrm>
            <a:off x="247103" y="627070"/>
            <a:ext cx="7569300" cy="532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lvl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on other reputable e-commerce sites for best practices.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5"/>
          <p:cNvSpPr txBox="1">
            <a:spLocks noGrp="1"/>
          </p:cNvSpPr>
          <p:nvPr>
            <p:ph type="ctrTitle"/>
          </p:nvPr>
        </p:nvSpPr>
        <p:spPr>
          <a:xfrm>
            <a:off x="976975" y="2087150"/>
            <a:ext cx="4890000" cy="81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GoalDigger</a:t>
            </a:r>
            <a:endParaRPr/>
          </a:p>
        </p:txBody>
      </p:sp>
      <p:sp>
        <p:nvSpPr>
          <p:cNvPr id="570" name="Google Shape;570;p2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71" name="Google Shape;571;p2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572" name="Google Shape;572;p2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2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2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2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2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3" name="Google Shape;593;p2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594" name="Google Shape;594;p2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5" name="Google Shape;595;p2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6" name="Google Shape;596;p2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7" name="Google Shape;597;p2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8" name="Google Shape;598;p2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2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2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2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2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2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4" name="Google Shape;604;p2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5" name="Google Shape;605;p2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6" name="Google Shape;606;p2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7" name="Google Shape;607;p2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2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2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2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2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2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2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2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2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2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2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2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2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2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2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2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2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2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2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2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2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2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2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2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2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2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3" name="Google Shape;633;p2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34" name="Google Shape;634;p2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2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2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63" name="Google Shape;663;p2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664" name="Google Shape;664;p2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2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2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2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2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2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2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2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2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2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2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6"/>
          <p:cNvSpPr/>
          <p:nvPr/>
        </p:nvSpPr>
        <p:spPr>
          <a:xfrm>
            <a:off x="133200" y="837950"/>
            <a:ext cx="8637000" cy="4216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6"/>
          <p:cNvSpPr txBox="1">
            <a:spLocks noGrp="1"/>
          </p:cNvSpPr>
          <p:nvPr>
            <p:ph type="title" idx="4294967295"/>
          </p:nvPr>
        </p:nvSpPr>
        <p:spPr>
          <a:xfrm>
            <a:off x="152400" y="1154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</a:t>
            </a:r>
            <a:endParaRPr/>
          </a:p>
        </p:txBody>
      </p:sp>
      <p:sp>
        <p:nvSpPr>
          <p:cNvPr id="683" name="Google Shape;683;p26"/>
          <p:cNvSpPr txBox="1">
            <a:spLocks noGrp="1"/>
          </p:cNvSpPr>
          <p:nvPr>
            <p:ph type="sldNum" idx="12"/>
          </p:nvPr>
        </p:nvSpPr>
        <p:spPr>
          <a:xfrm>
            <a:off x="8649025" y="49415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84" name="Google Shape;684;p26"/>
          <p:cNvSpPr/>
          <p:nvPr/>
        </p:nvSpPr>
        <p:spPr>
          <a:xfrm>
            <a:off x="976850" y="1608750"/>
            <a:ext cx="3250500" cy="214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6"/>
          <p:cNvSpPr/>
          <p:nvPr/>
        </p:nvSpPr>
        <p:spPr>
          <a:xfrm>
            <a:off x="4345250" y="1608750"/>
            <a:ext cx="3634200" cy="214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6"/>
          <p:cNvSpPr txBox="1"/>
          <p:nvPr/>
        </p:nvSpPr>
        <p:spPr>
          <a:xfrm>
            <a:off x="1601270" y="1693400"/>
            <a:ext cx="138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sz="1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7" name="Google Shape;68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34350" y="914150"/>
            <a:ext cx="1293000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26"/>
          <p:cNvSpPr txBox="1"/>
          <p:nvPr/>
        </p:nvSpPr>
        <p:spPr>
          <a:xfrm>
            <a:off x="5106800" y="1684988"/>
            <a:ext cx="21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 sz="1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9" name="Google Shape;689;p26"/>
          <p:cNvSpPr txBox="1"/>
          <p:nvPr/>
        </p:nvSpPr>
        <p:spPr>
          <a:xfrm>
            <a:off x="8556784" y="5054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fld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0" name="Google Shape;69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4800" y="875150"/>
            <a:ext cx="1154471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812" y="2343387"/>
            <a:ext cx="1546300" cy="45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8900" y="2343375"/>
            <a:ext cx="677400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26"/>
          <p:cNvPicPr preferRelativeResize="0"/>
          <p:nvPr/>
        </p:nvPicPr>
        <p:blipFill rotWithShape="1">
          <a:blip r:embed="rId7">
            <a:alphaModFix/>
          </a:blip>
          <a:srcRect b="6629"/>
          <a:stretch/>
        </p:blipFill>
        <p:spPr>
          <a:xfrm>
            <a:off x="1124475" y="2186000"/>
            <a:ext cx="1381200" cy="138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73025" y="2351775"/>
            <a:ext cx="1546299" cy="8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26"/>
          <p:cNvSpPr/>
          <p:nvPr/>
        </p:nvSpPr>
        <p:spPr>
          <a:xfrm>
            <a:off x="976850" y="3899400"/>
            <a:ext cx="7002600" cy="1082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6"/>
          <p:cNvSpPr txBox="1"/>
          <p:nvPr/>
        </p:nvSpPr>
        <p:spPr>
          <a:xfrm>
            <a:off x="2444241" y="3899388"/>
            <a:ext cx="406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0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7" name="Google Shape;697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00913" y="4165300"/>
            <a:ext cx="1154473" cy="76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7"/>
          <p:cNvSpPr txBox="1">
            <a:spLocks noGrp="1"/>
          </p:cNvSpPr>
          <p:nvPr>
            <p:ph type="title" idx="4294967295"/>
          </p:nvPr>
        </p:nvSpPr>
        <p:spPr>
          <a:xfrm>
            <a:off x="152400" y="1154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703" name="Google Shape;703;p27"/>
          <p:cNvSpPr txBox="1">
            <a:spLocks noGrp="1"/>
          </p:cNvSpPr>
          <p:nvPr>
            <p:ph type="sldNum" idx="12"/>
          </p:nvPr>
        </p:nvSpPr>
        <p:spPr>
          <a:xfrm>
            <a:off x="8649025" y="49415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04" name="Google Shape;704;p27"/>
          <p:cNvSpPr txBox="1"/>
          <p:nvPr/>
        </p:nvSpPr>
        <p:spPr>
          <a:xfrm>
            <a:off x="8556784" y="5054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16</a:t>
            </a:fld>
            <a:endParaRPr sz="1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5" name="Google Shape;705;p27"/>
          <p:cNvPicPr preferRelativeResize="0"/>
          <p:nvPr/>
        </p:nvPicPr>
        <p:blipFill rotWithShape="1">
          <a:blip r:embed="rId3">
            <a:alphaModFix/>
          </a:blip>
          <a:srcRect t="4242"/>
          <a:stretch/>
        </p:blipFill>
        <p:spPr>
          <a:xfrm>
            <a:off x="568988" y="1059925"/>
            <a:ext cx="8006024" cy="34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- Customer</a:t>
            </a:r>
            <a:endParaRPr/>
          </a:p>
        </p:txBody>
      </p:sp>
      <p:sp>
        <p:nvSpPr>
          <p:cNvPr id="711" name="Google Shape;711;p28"/>
          <p:cNvSpPr txBox="1">
            <a:spLocks noGrp="1"/>
          </p:cNvSpPr>
          <p:nvPr>
            <p:ph type="body" idx="1"/>
          </p:nvPr>
        </p:nvSpPr>
        <p:spPr>
          <a:xfrm>
            <a:off x="76200" y="1696725"/>
            <a:ext cx="20112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Purchase Vouchers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13" name="Google Shape;713;p28"/>
          <p:cNvSpPr txBox="1">
            <a:spLocks noGrp="1"/>
          </p:cNvSpPr>
          <p:nvPr>
            <p:ph type="body" idx="1"/>
          </p:nvPr>
        </p:nvSpPr>
        <p:spPr>
          <a:xfrm>
            <a:off x="0" y="2173775"/>
            <a:ext cx="2011200" cy="181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Purchase merchants’ voucher.</a:t>
            </a:r>
            <a:endParaRPr/>
          </a:p>
        </p:txBody>
      </p:sp>
      <p:sp>
        <p:nvSpPr>
          <p:cNvPr id="714" name="Google Shape;714;p28"/>
          <p:cNvSpPr txBox="1">
            <a:spLocks noGrp="1"/>
          </p:cNvSpPr>
          <p:nvPr>
            <p:ph type="body" idx="1"/>
          </p:nvPr>
        </p:nvSpPr>
        <p:spPr>
          <a:xfrm>
            <a:off x="7023625" y="1562938"/>
            <a:ext cx="16254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View Loyalty Points Earned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8"/>
          <p:cNvSpPr txBox="1">
            <a:spLocks noGrp="1"/>
          </p:cNvSpPr>
          <p:nvPr>
            <p:ph type="body" idx="1"/>
          </p:nvPr>
        </p:nvSpPr>
        <p:spPr>
          <a:xfrm>
            <a:off x="6914325" y="2337450"/>
            <a:ext cx="2011200" cy="181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Loyalty points earned from online shopping.</a:t>
            </a:r>
            <a:endParaRPr/>
          </a:p>
        </p:txBody>
      </p:sp>
      <p:sp>
        <p:nvSpPr>
          <p:cNvPr id="716" name="Google Shape;716;p28"/>
          <p:cNvSpPr txBox="1">
            <a:spLocks noGrp="1"/>
          </p:cNvSpPr>
          <p:nvPr>
            <p:ph type="body" idx="1"/>
          </p:nvPr>
        </p:nvSpPr>
        <p:spPr>
          <a:xfrm>
            <a:off x="2040450" y="1688300"/>
            <a:ext cx="25635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Redeem Vouchers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8"/>
          <p:cNvSpPr txBox="1">
            <a:spLocks noGrp="1"/>
          </p:cNvSpPr>
          <p:nvPr>
            <p:ph type="body" idx="1"/>
          </p:nvPr>
        </p:nvSpPr>
        <p:spPr>
          <a:xfrm>
            <a:off x="2287650" y="2107750"/>
            <a:ext cx="2011200" cy="181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Redeem vouchers offline using QR code.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Once redeemed, refund and/or reuse is not allowed.</a:t>
            </a:r>
            <a:endParaRPr/>
          </a:p>
        </p:txBody>
      </p:sp>
      <p:sp>
        <p:nvSpPr>
          <p:cNvPr id="718" name="Google Shape;718;p28"/>
          <p:cNvSpPr txBox="1">
            <a:spLocks noGrp="1"/>
          </p:cNvSpPr>
          <p:nvPr>
            <p:ph type="body" idx="1"/>
          </p:nvPr>
        </p:nvSpPr>
        <p:spPr>
          <a:xfrm>
            <a:off x="4499100" y="1696725"/>
            <a:ext cx="23211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Vouchers Status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28"/>
          <p:cNvSpPr txBox="1">
            <a:spLocks noGrp="1"/>
          </p:cNvSpPr>
          <p:nvPr>
            <p:ph type="body" idx="1"/>
          </p:nvPr>
        </p:nvSpPr>
        <p:spPr>
          <a:xfrm>
            <a:off x="4807984" y="2108850"/>
            <a:ext cx="1646604" cy="181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Categorized vouchers as Usable/Redeemed/Expired for ease of use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 - Cashier</a:t>
            </a:r>
            <a:endParaRPr/>
          </a:p>
        </p:txBody>
      </p:sp>
      <p:sp>
        <p:nvSpPr>
          <p:cNvPr id="725" name="Google Shape;725;p29"/>
          <p:cNvSpPr txBox="1">
            <a:spLocks noGrp="1"/>
          </p:cNvSpPr>
          <p:nvPr>
            <p:ph type="body" idx="1"/>
          </p:nvPr>
        </p:nvSpPr>
        <p:spPr>
          <a:xfrm>
            <a:off x="381000" y="2224350"/>
            <a:ext cx="25635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Scan QR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27" name="Google Shape;727;p29"/>
          <p:cNvSpPr txBox="1">
            <a:spLocks noGrp="1"/>
          </p:cNvSpPr>
          <p:nvPr>
            <p:ph type="body" idx="1"/>
          </p:nvPr>
        </p:nvSpPr>
        <p:spPr>
          <a:xfrm>
            <a:off x="381000" y="2692950"/>
            <a:ext cx="2563500" cy="181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Scan customers’ QR code </a:t>
            </a:r>
            <a:endParaRPr/>
          </a:p>
        </p:txBody>
      </p:sp>
      <p:sp>
        <p:nvSpPr>
          <p:cNvPr id="728" name="Google Shape;728;p29"/>
          <p:cNvSpPr txBox="1">
            <a:spLocks noGrp="1"/>
          </p:cNvSpPr>
          <p:nvPr>
            <p:ph type="body" idx="1"/>
          </p:nvPr>
        </p:nvSpPr>
        <p:spPr>
          <a:xfrm>
            <a:off x="3098025" y="2224350"/>
            <a:ext cx="25635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Redeem Vouchers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9"/>
          <p:cNvSpPr txBox="1">
            <a:spLocks noGrp="1"/>
          </p:cNvSpPr>
          <p:nvPr>
            <p:ph type="body" idx="1"/>
          </p:nvPr>
        </p:nvSpPr>
        <p:spPr>
          <a:xfrm>
            <a:off x="3098025" y="2692950"/>
            <a:ext cx="2563500" cy="181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Vouchers will be redeemed once QR code is scanned</a:t>
            </a:r>
            <a:endParaRPr/>
          </a:p>
        </p:txBody>
      </p:sp>
      <p:sp>
        <p:nvSpPr>
          <p:cNvPr id="730" name="Google Shape;730;p29"/>
          <p:cNvSpPr txBox="1">
            <a:spLocks noGrp="1"/>
          </p:cNvSpPr>
          <p:nvPr>
            <p:ph type="body" idx="1"/>
          </p:nvPr>
        </p:nvSpPr>
        <p:spPr>
          <a:xfrm>
            <a:off x="5929050" y="2224350"/>
            <a:ext cx="25635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Update customers’ account with loyalty points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9"/>
          <p:cNvSpPr txBox="1">
            <a:spLocks noGrp="1"/>
          </p:cNvSpPr>
          <p:nvPr>
            <p:ph type="body" idx="1"/>
          </p:nvPr>
        </p:nvSpPr>
        <p:spPr>
          <a:xfrm>
            <a:off x="5586450" y="2871775"/>
            <a:ext cx="3229200" cy="16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Once transaction is completed, customers’ loyalty points will be updated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0"/>
          <p:cNvSpPr txBox="1">
            <a:spLocks noGrp="1"/>
          </p:cNvSpPr>
          <p:nvPr>
            <p:ph type="ctrTitle"/>
          </p:nvPr>
        </p:nvSpPr>
        <p:spPr>
          <a:xfrm>
            <a:off x="961600" y="1996225"/>
            <a:ext cx="4890000" cy="91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</a:t>
            </a:r>
            <a:endParaRPr/>
          </a:p>
        </p:txBody>
      </p:sp>
      <p:sp>
        <p:nvSpPr>
          <p:cNvPr id="737" name="Google Shape;737;p30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38" name="Google Shape;738;p30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739" name="Google Shape;739;p30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0" name="Google Shape;760;p30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761" name="Google Shape;761;p30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30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30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30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30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30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30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30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30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30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30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30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30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1" name="Google Shape;801;p30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0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0" name="Google Shape;830;p30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831" name="Google Shape;831;p30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627750"/>
            <a:ext cx="1583075" cy="173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4">
            <a:alphaModFix/>
          </a:blip>
          <a:srcRect b="11095"/>
          <a:stretch/>
        </p:blipFill>
        <p:spPr>
          <a:xfrm>
            <a:off x="1998000" y="1800262"/>
            <a:ext cx="1328375" cy="154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350" y="1775377"/>
            <a:ext cx="1328375" cy="159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4250" y="1800262"/>
            <a:ext cx="1412772" cy="15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9662" y="1775375"/>
            <a:ext cx="1244075" cy="1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1365350" y="3807150"/>
            <a:ext cx="10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Backend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5705900" y="3821925"/>
            <a:ext cx="104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Frontend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9" name="Google Shape;79;p13"/>
          <p:cNvSpPr/>
          <p:nvPr/>
        </p:nvSpPr>
        <p:spPr>
          <a:xfrm rot="5400000">
            <a:off x="1795250" y="2513400"/>
            <a:ext cx="184200" cy="24033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3"/>
          <p:cNvSpPr/>
          <p:nvPr/>
        </p:nvSpPr>
        <p:spPr>
          <a:xfrm rot="5400000">
            <a:off x="6115250" y="1293600"/>
            <a:ext cx="184200" cy="484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1"/>
          <p:cNvSpPr txBox="1">
            <a:spLocks noGrp="1"/>
          </p:cNvSpPr>
          <p:nvPr>
            <p:ph type="title"/>
          </p:nvPr>
        </p:nvSpPr>
        <p:spPr>
          <a:xfrm>
            <a:off x="457200" y="2678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 </a:t>
            </a:r>
            <a:endParaRPr/>
          </a:p>
        </p:txBody>
      </p:sp>
      <p:sp>
        <p:nvSpPr>
          <p:cNvPr id="849" name="Google Shape;849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50" name="Google Shape;8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8300"/>
            <a:ext cx="8839200" cy="2327564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31"/>
          <p:cNvSpPr txBox="1"/>
          <p:nvPr/>
        </p:nvSpPr>
        <p:spPr>
          <a:xfrm>
            <a:off x="457200" y="950300"/>
            <a:ext cx="477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User - Shop for Vouchers and Checkout &amp; View my Vouchers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2"/>
          <p:cNvSpPr txBox="1">
            <a:spLocks noGrp="1"/>
          </p:cNvSpPr>
          <p:nvPr>
            <p:ph type="title"/>
          </p:nvPr>
        </p:nvSpPr>
        <p:spPr>
          <a:xfrm>
            <a:off x="457200" y="2678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User/Cashier Flow (Redeem Voucher) </a:t>
            </a:r>
            <a:endParaRPr sz="3600"/>
          </a:p>
        </p:txBody>
      </p:sp>
      <p:sp>
        <p:nvSpPr>
          <p:cNvPr id="857" name="Google Shape;857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58" name="Google Shape;858;p32"/>
          <p:cNvSpPr txBox="1"/>
          <p:nvPr/>
        </p:nvSpPr>
        <p:spPr>
          <a:xfrm>
            <a:off x="457200" y="797900"/>
            <a:ext cx="35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User/Cashier -  Redeem Voucher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59" name="Google Shape;8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900"/>
            <a:ext cx="8598938" cy="29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3"/>
          <p:cNvSpPr txBox="1">
            <a:spLocks noGrp="1"/>
          </p:cNvSpPr>
          <p:nvPr>
            <p:ph type="ctrTitle"/>
          </p:nvPr>
        </p:nvSpPr>
        <p:spPr>
          <a:xfrm>
            <a:off x="961600" y="1996225"/>
            <a:ext cx="4890000" cy="91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865" name="Google Shape;865;p3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66" name="Google Shape;866;p33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867" name="Google Shape;867;p33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88" name="Google Shape;888;p33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889" name="Google Shape;889;p33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33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33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33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33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33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5" name="Google Shape;895;p33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6" name="Google Shape;896;p33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7" name="Google Shape;897;p33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8" name="Google Shape;898;p33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33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33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33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33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3" name="Google Shape;903;p33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4" name="Google Shape;904;p33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5" name="Google Shape;905;p33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6" name="Google Shape;906;p33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33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33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33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33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9" name="Google Shape;919;p33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0" name="Google Shape;920;p33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1" name="Google Shape;921;p33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2" name="Google Shape;922;p33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3" name="Google Shape;923;p33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4" name="Google Shape;924;p33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5" name="Google Shape;925;p33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33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33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33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29" name="Google Shape;929;p33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8" name="Google Shape;958;p33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959" name="Google Shape;959;p33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3" name="Google Shape;963;p33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4" name="Google Shape;964;p33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5" name="Google Shape;965;p33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4"/>
          <p:cNvSpPr txBox="1">
            <a:spLocks noGrp="1"/>
          </p:cNvSpPr>
          <p:nvPr>
            <p:ph type="ctrTitle"/>
          </p:nvPr>
        </p:nvSpPr>
        <p:spPr>
          <a:xfrm>
            <a:off x="1007650" y="2303050"/>
            <a:ext cx="4890000" cy="8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</a:t>
            </a:r>
            <a:endParaRPr/>
          </a:p>
        </p:txBody>
      </p:sp>
      <p:sp>
        <p:nvSpPr>
          <p:cNvPr id="977" name="Google Shape;977;p3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78" name="Google Shape;978;p34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979" name="Google Shape;979;p34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0" name="Google Shape;1000;p34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01" name="Google Shape;1001;p34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2" name="Google Shape;1002;p34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4" name="Google Shape;1004;p34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34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34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34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34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34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34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34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34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34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34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34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34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34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9" name="Google Shape;1019;p34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34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34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34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34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34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34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34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34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34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34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34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34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34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34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34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34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34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34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34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34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34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1" name="Google Shape;1041;p34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0" name="Google Shape;1070;p34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071" name="Google Shape;1071;p34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34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34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34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34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34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34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34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34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34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34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34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34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089" name="Google Shape;1089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1090" name="Google Shape;1090;p35"/>
          <p:cNvGraphicFramePr/>
          <p:nvPr/>
        </p:nvGraphicFramePr>
        <p:xfrm>
          <a:off x="392525" y="1564481"/>
          <a:ext cx="8159100" cy="3213215"/>
        </p:xfrm>
        <a:graphic>
          <a:graphicData uri="http://schemas.openxmlformats.org/drawingml/2006/table">
            <a:tbl>
              <a:tblPr>
                <a:noFill/>
                <a:tableStyleId>{1EEEB07D-E6D7-4AB7-A613-F39F94399105}</a:tableStyleId>
              </a:tblPr>
              <a:tblGrid>
                <a:gridCol w="239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3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31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31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Empathize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with audience &amp; </a:t>
                      </a: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Define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problem statement 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Ideate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brainstorm ways to identify unmet needs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Prototype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static frontend design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Prototype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QR code &amp; 3 microservices (backend)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Prototype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integration of frontend with backend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Prototype </a:t>
                      </a: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edits for responsive website  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Test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Preparation of Slides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36"/>
          <p:cNvSpPr txBox="1">
            <a:spLocks noGrp="1"/>
          </p:cNvSpPr>
          <p:nvPr>
            <p:ph type="ctrTitle"/>
          </p:nvPr>
        </p:nvSpPr>
        <p:spPr>
          <a:xfrm>
            <a:off x="992275" y="2042025"/>
            <a:ext cx="4890000" cy="8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Metrics</a:t>
            </a:r>
            <a:endParaRPr/>
          </a:p>
        </p:txBody>
      </p:sp>
      <p:sp>
        <p:nvSpPr>
          <p:cNvPr id="1096" name="Google Shape;1096;p36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097" name="Google Shape;1097;p36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098" name="Google Shape;1098;p36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9" name="Google Shape;1119;p36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120" name="Google Shape;1120;p36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36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36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36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36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36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36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36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36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9" name="Google Shape;1129;p36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36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36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36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36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36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36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36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36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36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36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36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36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36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36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36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36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36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36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36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36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36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36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36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36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36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36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36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36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36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36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0" name="Google Shape;1160;p36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36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36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9" name="Google Shape;1189;p36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190" name="Google Shape;1190;p36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36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36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36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36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36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36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36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36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36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36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36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36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37"/>
          <p:cNvSpPr txBox="1">
            <a:spLocks noGrp="1"/>
          </p:cNvSpPr>
          <p:nvPr>
            <p:ph type="title"/>
          </p:nvPr>
        </p:nvSpPr>
        <p:spPr>
          <a:xfrm>
            <a:off x="457200" y="2678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Flow</a:t>
            </a:r>
            <a:endParaRPr/>
          </a:p>
        </p:txBody>
      </p:sp>
      <p:sp>
        <p:nvSpPr>
          <p:cNvPr id="1208" name="Google Shape;1208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209" name="Google Shape;1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525" y="1198098"/>
            <a:ext cx="7020074" cy="18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37"/>
          <p:cNvSpPr txBox="1"/>
          <p:nvPr/>
        </p:nvSpPr>
        <p:spPr>
          <a:xfrm>
            <a:off x="457200" y="797900"/>
            <a:ext cx="471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User - Shop for Vouchers, Checkout &amp; View my Vouchers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11" name="Google Shape;1211;p37"/>
          <p:cNvSpPr txBox="1"/>
          <p:nvPr/>
        </p:nvSpPr>
        <p:spPr>
          <a:xfrm>
            <a:off x="1938900" y="3545325"/>
            <a:ext cx="323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Intended # of clicks: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9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Average # of clicks: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11.9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12" name="Google Shape;12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697" y="2943400"/>
            <a:ext cx="1574756" cy="21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8"/>
          <p:cNvSpPr txBox="1">
            <a:spLocks noGrp="1"/>
          </p:cNvSpPr>
          <p:nvPr>
            <p:ph type="title"/>
          </p:nvPr>
        </p:nvSpPr>
        <p:spPr>
          <a:xfrm>
            <a:off x="381000" y="1154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User/Cashier Flow </a:t>
            </a:r>
            <a:endParaRPr/>
          </a:p>
        </p:txBody>
      </p:sp>
      <p:sp>
        <p:nvSpPr>
          <p:cNvPr id="1218" name="Google Shape;1218;p38"/>
          <p:cNvSpPr txBox="1">
            <a:spLocks noGrp="1"/>
          </p:cNvSpPr>
          <p:nvPr>
            <p:ph type="sldNum" idx="12"/>
          </p:nvPr>
        </p:nvSpPr>
        <p:spPr>
          <a:xfrm>
            <a:off x="85728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219" name="Google Shape;1219;p38"/>
          <p:cNvSpPr txBox="1"/>
          <p:nvPr/>
        </p:nvSpPr>
        <p:spPr>
          <a:xfrm>
            <a:off x="304800" y="645500"/>
            <a:ext cx="359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User/Cashier -  Redeem Voucher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20" name="Google Shape;1220;p38"/>
          <p:cNvSpPr txBox="1"/>
          <p:nvPr/>
        </p:nvSpPr>
        <p:spPr>
          <a:xfrm>
            <a:off x="76200" y="3799588"/>
            <a:ext cx="261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Intended # of clicks for User: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3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Average #clicks for User: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 4.2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221" name="Google Shape;12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575" y="1045697"/>
            <a:ext cx="5976601" cy="20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2" name="Google Shape;122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600" y="3177600"/>
            <a:ext cx="1390025" cy="19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2025" y="3194125"/>
            <a:ext cx="1548962" cy="19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38"/>
          <p:cNvSpPr txBox="1"/>
          <p:nvPr/>
        </p:nvSpPr>
        <p:spPr>
          <a:xfrm>
            <a:off x="4483850" y="3798925"/>
            <a:ext cx="2832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Intended # of clicks for Cashier: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3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Average # of clicks for Cashier: </a:t>
            </a:r>
            <a:r>
              <a:rPr lang="en" b="1">
                <a:latin typeface="Barlow"/>
                <a:ea typeface="Barlow"/>
                <a:cs typeface="Barlow"/>
                <a:sym typeface="Barlow"/>
              </a:rPr>
              <a:t>3.5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9"/>
          <p:cNvSpPr txBox="1">
            <a:spLocks noGrp="1"/>
          </p:cNvSpPr>
          <p:nvPr>
            <p:ph type="ctrTitle"/>
          </p:nvPr>
        </p:nvSpPr>
        <p:spPr>
          <a:xfrm>
            <a:off x="992275" y="2333750"/>
            <a:ext cx="4890000" cy="8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230" name="Google Shape;1230;p39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8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231" name="Google Shape;1231;p39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232" name="Google Shape;1232;p39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39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39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39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3" name="Google Shape;1253;p39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254" name="Google Shape;1254;p39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39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39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39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39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39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39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39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39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39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39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39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39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39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39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39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39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39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39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39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39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39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39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39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39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39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39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39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39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39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39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39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39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39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39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39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39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39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39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39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4" name="Google Shape;1294;p39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39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39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39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39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39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39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39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39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39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39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39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39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39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39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39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39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39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39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39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39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39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39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39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39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39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39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3" name="Google Shape;1323;p39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324" name="Google Shape;1324;p39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39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39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39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39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39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39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39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39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39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39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39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39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40"/>
          <p:cNvSpPr txBox="1">
            <a:spLocks noGrp="1"/>
          </p:cNvSpPr>
          <p:nvPr>
            <p:ph type="title"/>
          </p:nvPr>
        </p:nvSpPr>
        <p:spPr>
          <a:xfrm>
            <a:off x="457188" y="175125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Testcases - Customer</a:t>
            </a:r>
            <a:endParaRPr/>
          </a:p>
        </p:txBody>
      </p:sp>
      <p:sp>
        <p:nvSpPr>
          <p:cNvPr id="1342" name="Google Shape;1342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1343" name="Google Shape;1343;p40"/>
          <p:cNvGraphicFramePr/>
          <p:nvPr/>
        </p:nvGraphicFramePr>
        <p:xfrm>
          <a:off x="388263" y="949950"/>
          <a:ext cx="8451900" cy="3871950"/>
        </p:xfrm>
        <a:graphic>
          <a:graphicData uri="http://schemas.openxmlformats.org/drawingml/2006/table">
            <a:tbl>
              <a:tblPr>
                <a:noFill/>
                <a:tableStyleId>{24728E42-2D1C-47FF-9578-E8D45EAA08AF}</a:tableStyleId>
              </a:tblPr>
              <a:tblGrid>
                <a:gridCol w="39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2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6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9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Taken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Expected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Pass/Fail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2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Account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 to Login/Register page and create an account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Triggers Account created successfully message  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Account added to database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Triggers Account created successfully message  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Account added to database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 to Login/Register page and login with created account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Able to log 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Able to log 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Click on Logout on navbar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Logged 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Logged 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ctrTitle"/>
          </p:nvPr>
        </p:nvSpPr>
        <p:spPr>
          <a:xfrm>
            <a:off x="884850" y="1980750"/>
            <a:ext cx="4890000" cy="1193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86" name="Google Shape;86;p14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88" name="Google Shape;88;p14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" name="Google Shape;109;p14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10" name="Google Shape;110;p14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4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4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4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4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4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4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4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4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4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4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4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4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4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4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4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4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4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4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4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4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4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4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" name="Google Shape;150;p14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" name="Google Shape;179;p14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80" name="Google Shape;180;p14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14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14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4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4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4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14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14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41"/>
          <p:cNvSpPr txBox="1">
            <a:spLocks noGrp="1"/>
          </p:cNvSpPr>
          <p:nvPr>
            <p:ph type="title"/>
          </p:nvPr>
        </p:nvSpPr>
        <p:spPr>
          <a:xfrm>
            <a:off x="303650" y="12965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Testcases - Customer</a:t>
            </a:r>
            <a:endParaRPr/>
          </a:p>
        </p:txBody>
      </p:sp>
      <p:sp>
        <p:nvSpPr>
          <p:cNvPr id="1349" name="Google Shape;1349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1350" name="Google Shape;1350;p41"/>
          <p:cNvGraphicFramePr/>
          <p:nvPr/>
        </p:nvGraphicFramePr>
        <p:xfrm>
          <a:off x="166925" y="842450"/>
          <a:ext cx="8786625" cy="4099075"/>
        </p:xfrm>
        <a:graphic>
          <a:graphicData uri="http://schemas.openxmlformats.org/drawingml/2006/table">
            <a:tbl>
              <a:tblPr>
                <a:noFill/>
                <a:tableStyleId>{24728E42-2D1C-47FF-9578-E8D45EAA08AF}</a:tableStyleId>
              </a:tblPr>
              <a:tblGrid>
                <a:gridCol w="40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Taken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Expected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Pass/Fail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8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Navbar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Login and Logout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Navbar elements should change accordingly to whether user is logged in or logged 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Navbar for login - Logout, My Vouchers, Profile, Cart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Navbar for logout - Login/Register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to Cart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Add a voucher to the cart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Cart number increases by 1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Voucher is added to cart at cart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Cart number increases by 1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Voucher is added to cart at cart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Clear Cart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Click on clear cart button in cart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Carts get cleared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Cart is cleared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2"/>
          <p:cNvSpPr txBox="1">
            <a:spLocks noGrp="1"/>
          </p:cNvSpPr>
          <p:nvPr>
            <p:ph type="title"/>
          </p:nvPr>
        </p:nvSpPr>
        <p:spPr>
          <a:xfrm>
            <a:off x="303650" y="12965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Testcases - Customer</a:t>
            </a:r>
            <a:endParaRPr/>
          </a:p>
        </p:txBody>
      </p:sp>
      <p:sp>
        <p:nvSpPr>
          <p:cNvPr id="1356" name="Google Shape;1356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1357" name="Google Shape;1357;p42"/>
          <p:cNvGraphicFramePr/>
          <p:nvPr/>
        </p:nvGraphicFramePr>
        <p:xfrm>
          <a:off x="166925" y="842450"/>
          <a:ext cx="8786625" cy="4029655"/>
        </p:xfrm>
        <a:graphic>
          <a:graphicData uri="http://schemas.openxmlformats.org/drawingml/2006/table">
            <a:tbl>
              <a:tblPr>
                <a:noFill/>
                <a:tableStyleId>{24728E42-2D1C-47FF-9578-E8D45EAA08AF}</a:tableStyleId>
              </a:tblPr>
              <a:tblGrid>
                <a:gridCol w="40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1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Taken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Expected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Pass/Fail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Checkout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Click on checkout button on cart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Check out successfully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Voucher bought is added to My Vouchers - Unused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Checked out successfully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Voucher bought is added to My Vouchers - Unused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Redeem voucher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Click on redeem now on My Vouchers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QR Code generated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QR Code generated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9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Redeemed Voucher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After cashier redeems voucher, refresh My Vouchers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Redeem Now button for redeemed voucher should be greyed 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Redeem Now button for redeemed voucher is greyed 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43"/>
          <p:cNvSpPr txBox="1">
            <a:spLocks noGrp="1"/>
          </p:cNvSpPr>
          <p:nvPr>
            <p:ph type="title"/>
          </p:nvPr>
        </p:nvSpPr>
        <p:spPr>
          <a:xfrm>
            <a:off x="303650" y="12965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Testcases - Customer</a:t>
            </a:r>
            <a:endParaRPr/>
          </a:p>
        </p:txBody>
      </p:sp>
      <p:sp>
        <p:nvSpPr>
          <p:cNvPr id="1363" name="Google Shape;1363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1364" name="Google Shape;1364;p43"/>
          <p:cNvGraphicFramePr/>
          <p:nvPr/>
        </p:nvGraphicFramePr>
        <p:xfrm>
          <a:off x="166925" y="842450"/>
          <a:ext cx="8786625" cy="2065485"/>
        </p:xfrm>
        <a:graphic>
          <a:graphicData uri="http://schemas.openxmlformats.org/drawingml/2006/table">
            <a:tbl>
              <a:tblPr>
                <a:noFill/>
                <a:tableStyleId>{24728E42-2D1C-47FF-9578-E8D45EAA08AF}</a:tableStyleId>
              </a:tblPr>
              <a:tblGrid>
                <a:gridCol w="40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9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2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Taken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Expected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Pass/Fail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Expired Vouchers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Check expiration date of vouchers in database.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Click on Expired tab under My Vouchers page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Redeem now button is greyed out for vouchers that have expired.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Redeem now button is greyed out for vouchers that have expired.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44"/>
          <p:cNvSpPr txBox="1">
            <a:spLocks noGrp="1"/>
          </p:cNvSpPr>
          <p:nvPr>
            <p:ph type="title"/>
          </p:nvPr>
        </p:nvSpPr>
        <p:spPr>
          <a:xfrm>
            <a:off x="303650" y="12965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Testcases - Cashier</a:t>
            </a:r>
            <a:endParaRPr/>
          </a:p>
        </p:txBody>
      </p:sp>
      <p:sp>
        <p:nvSpPr>
          <p:cNvPr id="1370" name="Google Shape;1370;p4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aphicFrame>
        <p:nvGraphicFramePr>
          <p:cNvPr id="1371" name="Google Shape;1371;p44"/>
          <p:cNvGraphicFramePr/>
          <p:nvPr/>
        </p:nvGraphicFramePr>
        <p:xfrm>
          <a:off x="166925" y="842450"/>
          <a:ext cx="8786625" cy="4195340"/>
        </p:xfrm>
        <a:graphic>
          <a:graphicData uri="http://schemas.openxmlformats.org/drawingml/2006/table">
            <a:tbl>
              <a:tblPr>
                <a:noFill/>
                <a:tableStyleId>{24728E42-2D1C-47FF-9578-E8D45EAA08AF}</a:tableStyleId>
              </a:tblPr>
              <a:tblGrid>
                <a:gridCol w="40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9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Taken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Expected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Pass/Fail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Go to Login/Register page and login as Cashier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Logged in as Cashier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Landing page of Cashier is displayed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Logged in as Cashier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Landing page of Cashier is displayed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1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Logout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Click on Logout button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Logged out as cashier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Logged out as cashier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Scan QR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Login as Cashier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Click on Scan QR button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Camera shows up for cashier to scan customer’s QR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Camera showed up for cashier to scan customer’s QR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45"/>
          <p:cNvSpPr txBox="1">
            <a:spLocks noGrp="1"/>
          </p:cNvSpPr>
          <p:nvPr>
            <p:ph type="title"/>
          </p:nvPr>
        </p:nvSpPr>
        <p:spPr>
          <a:xfrm>
            <a:off x="303650" y="12965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Testcases - Cashier</a:t>
            </a:r>
            <a:endParaRPr/>
          </a:p>
        </p:txBody>
      </p:sp>
      <p:sp>
        <p:nvSpPr>
          <p:cNvPr id="1377" name="Google Shape;1377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1378" name="Google Shape;1378;p45"/>
          <p:cNvGraphicFramePr/>
          <p:nvPr/>
        </p:nvGraphicFramePr>
        <p:xfrm>
          <a:off x="188275" y="1212350"/>
          <a:ext cx="8767450" cy="3541770"/>
        </p:xfrm>
        <a:graphic>
          <a:graphicData uri="http://schemas.openxmlformats.org/drawingml/2006/table">
            <a:tbl>
              <a:tblPr>
                <a:noFill/>
                <a:tableStyleId>{24728E42-2D1C-47FF-9578-E8D45EAA08AF}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9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Taken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Expected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Pass/Fail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7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Scan QR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Place customer QR infront of camera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Voucher details and status should appear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Voucher details and status appeared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Redeem QR - Status - Redeemable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Click on redeem QR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Status of voucher should change to redeemed on webpage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Database status of voucher changes to Redeemed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Status of voucher should changed to Redeemed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Database status of voucher updated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46"/>
          <p:cNvSpPr txBox="1">
            <a:spLocks noGrp="1"/>
          </p:cNvSpPr>
          <p:nvPr>
            <p:ph type="title"/>
          </p:nvPr>
        </p:nvSpPr>
        <p:spPr>
          <a:xfrm>
            <a:off x="303650" y="12965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Testcases - Cashier</a:t>
            </a:r>
            <a:endParaRPr/>
          </a:p>
        </p:txBody>
      </p:sp>
      <p:sp>
        <p:nvSpPr>
          <p:cNvPr id="1384" name="Google Shape;1384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1385" name="Google Shape;1385;p46"/>
          <p:cNvGraphicFramePr/>
          <p:nvPr>
            <p:extLst>
              <p:ext uri="{D42A27DB-BD31-4B8C-83A1-F6EECF244321}">
                <p14:modId xmlns:p14="http://schemas.microsoft.com/office/powerpoint/2010/main" val="2072829247"/>
              </p:ext>
            </p:extLst>
          </p:nvPr>
        </p:nvGraphicFramePr>
        <p:xfrm>
          <a:off x="178687" y="1026866"/>
          <a:ext cx="8786625" cy="2954775"/>
        </p:xfrm>
        <a:graphic>
          <a:graphicData uri="http://schemas.openxmlformats.org/drawingml/2006/table">
            <a:tbl>
              <a:tblPr>
                <a:noFill/>
                <a:tableStyleId>{24728E42-2D1C-47FF-9578-E8D45EAA08AF}</a:tableStyleId>
              </a:tblPr>
              <a:tblGrid>
                <a:gridCol w="40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8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9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2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Steps Taken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Expected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Result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Pass/Fail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Redeem QR - Status - Redeemed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Scan a redeemed voucher QR code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Status of voucher should already be in redeemed 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Status of voucher changes to Voucher redeemed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Database status of voucher remains the same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Status of voucher should already be in redeemed 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Status of voucher changes to Voucher redeemed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AutoNum type="arabicParenR"/>
                      </a:pPr>
                      <a:r>
                        <a:rPr lang="en"/>
                        <a:t>Database status of voucher remains the same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Pass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47"/>
          <p:cNvSpPr txBox="1">
            <a:spLocks noGrp="1"/>
          </p:cNvSpPr>
          <p:nvPr>
            <p:ph type="ctrTitle"/>
          </p:nvPr>
        </p:nvSpPr>
        <p:spPr>
          <a:xfrm>
            <a:off x="993058" y="2103489"/>
            <a:ext cx="4890000" cy="8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1391" name="Google Shape;1391;p4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8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92" name="Google Shape;1392;p47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393" name="Google Shape;1393;p47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14" name="Google Shape;1414;p47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415" name="Google Shape;1415;p47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47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47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47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47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0" name="Google Shape;1420;p47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1" name="Google Shape;1421;p47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47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47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47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47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47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47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47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47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47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47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47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47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47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47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7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7" name="Google Shape;1437;p47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8" name="Google Shape;1438;p47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47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47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47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47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47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7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47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47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47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47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47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47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47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7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47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47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5" name="Google Shape;1455;p47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7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7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7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7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7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7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7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7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7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7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7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7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7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7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7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7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7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7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7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7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7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7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7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7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7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7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7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4" name="Google Shape;1484;p47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485" name="Google Shape;1485;p47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47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47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47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47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47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47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47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47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47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47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47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47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2296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- Cashier</a:t>
            </a:r>
            <a:endParaRPr/>
          </a:p>
        </p:txBody>
      </p:sp>
      <p:sp>
        <p:nvSpPr>
          <p:cNvPr id="1503" name="Google Shape;1503;p48"/>
          <p:cNvSpPr txBox="1">
            <a:spLocks noGrp="1"/>
          </p:cNvSpPr>
          <p:nvPr>
            <p:ph type="body" idx="1"/>
          </p:nvPr>
        </p:nvSpPr>
        <p:spPr>
          <a:xfrm>
            <a:off x="998300" y="1428750"/>
            <a:ext cx="25635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Stripe API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505" name="Google Shape;1505;p48"/>
          <p:cNvSpPr txBox="1">
            <a:spLocks noGrp="1"/>
          </p:cNvSpPr>
          <p:nvPr>
            <p:ph type="body" idx="1"/>
          </p:nvPr>
        </p:nvSpPr>
        <p:spPr>
          <a:xfrm>
            <a:off x="998300" y="1897350"/>
            <a:ext cx="2563500" cy="181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Integrate Stripe API for payments</a:t>
            </a:r>
            <a:endParaRPr/>
          </a:p>
        </p:txBody>
      </p:sp>
      <p:sp>
        <p:nvSpPr>
          <p:cNvPr id="1506" name="Google Shape;1506;p48"/>
          <p:cNvSpPr txBox="1">
            <a:spLocks noGrp="1"/>
          </p:cNvSpPr>
          <p:nvPr>
            <p:ph type="body" idx="1"/>
          </p:nvPr>
        </p:nvSpPr>
        <p:spPr>
          <a:xfrm>
            <a:off x="4494650" y="1428750"/>
            <a:ext cx="25635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Barlow"/>
                <a:ea typeface="Barlow"/>
                <a:cs typeface="Barlow"/>
                <a:sym typeface="Barlow"/>
              </a:rPr>
              <a:t>Dashboards</a:t>
            </a:r>
            <a:endParaRPr b="1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48"/>
          <p:cNvSpPr txBox="1">
            <a:spLocks noGrp="1"/>
          </p:cNvSpPr>
          <p:nvPr>
            <p:ph type="body" idx="1"/>
          </p:nvPr>
        </p:nvSpPr>
        <p:spPr>
          <a:xfrm>
            <a:off x="4494650" y="1897350"/>
            <a:ext cx="2563500" cy="181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Generate insights </a:t>
            </a:r>
            <a:endParaRPr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Ease of visualisations</a:t>
            </a:r>
            <a:endParaRPr/>
          </a:p>
        </p:txBody>
      </p:sp>
      <p:pic>
        <p:nvPicPr>
          <p:cNvPr id="1508" name="Google Shape;1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851" y="2815875"/>
            <a:ext cx="1074846" cy="21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613" y="2815881"/>
            <a:ext cx="1074846" cy="21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4368" y="2815881"/>
            <a:ext cx="1074846" cy="218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Google Shape;151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475" y="3238301"/>
            <a:ext cx="2813148" cy="13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49"/>
          <p:cNvSpPr txBox="1">
            <a:spLocks noGrp="1"/>
          </p:cNvSpPr>
          <p:nvPr>
            <p:ph type="ctrTitle"/>
          </p:nvPr>
        </p:nvSpPr>
        <p:spPr>
          <a:xfrm>
            <a:off x="1007625" y="2042025"/>
            <a:ext cx="4890000" cy="824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517" name="Google Shape;1517;p49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518" name="Google Shape;1518;p49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1519" name="Google Shape;1519;p49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49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49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9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9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49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49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9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9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9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9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9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40" name="Google Shape;1540;p49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541" name="Google Shape;1541;p49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49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49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49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49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49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49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49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49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49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49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49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49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49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49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6" name="Google Shape;1556;p49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7" name="Google Shape;1557;p49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49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49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49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49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49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49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49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49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49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49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49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49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49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49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49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3" name="Google Shape;1573;p49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4" name="Google Shape;1574;p49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49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49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49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49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49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49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81" name="Google Shape;1581;p49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9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9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49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9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1595;p49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49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49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0" name="Google Shape;1610;p49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1611" name="Google Shape;1611;p49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49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49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49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49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49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49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49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49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49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49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49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49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Empathize</a:t>
            </a:r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1"/>
          </p:nvPr>
        </p:nvSpPr>
        <p:spPr>
          <a:xfrm>
            <a:off x="457200" y="1511025"/>
            <a:ext cx="8083500" cy="312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/>
              <a:t>Research on gap between click and mortar shopping experiences: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 sz="2000"/>
              <a:t>Brick and mortar retail has declined recently but is </a:t>
            </a:r>
            <a:r>
              <a:rPr lang="en" sz="2000" b="1">
                <a:latin typeface="Barlow"/>
                <a:ea typeface="Barlow"/>
                <a:cs typeface="Barlow"/>
                <a:sym typeface="Barlow"/>
              </a:rPr>
              <a:t>bouncing back</a:t>
            </a:r>
            <a:r>
              <a:rPr lang="en" sz="2000"/>
              <a:t>. (Schnure, 2021)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 sz="2000"/>
              <a:t>The </a:t>
            </a:r>
            <a:r>
              <a:rPr lang="en" sz="2000" b="1">
                <a:latin typeface="Barlow"/>
                <a:ea typeface="Barlow"/>
                <a:cs typeface="Barlow"/>
                <a:sym typeface="Barlow"/>
              </a:rPr>
              <a:t>convenience</a:t>
            </a:r>
            <a:r>
              <a:rPr lang="en" sz="2000"/>
              <a:t> of e-commerce is unmatched by physical retailers.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 sz="2000"/>
              <a:t>Physical retailers lack the </a:t>
            </a:r>
            <a:r>
              <a:rPr lang="en" sz="2000" b="1">
                <a:latin typeface="Barlow"/>
                <a:ea typeface="Barlow"/>
                <a:cs typeface="Barlow"/>
                <a:sym typeface="Barlow"/>
              </a:rPr>
              <a:t>personalization</a:t>
            </a:r>
            <a:r>
              <a:rPr lang="en" sz="2000"/>
              <a:t> their virtual counterparts provide to consumers.</a:t>
            </a:r>
            <a:endParaRPr sz="2000"/>
          </a:p>
        </p:txBody>
      </p:sp>
      <p:sp>
        <p:nvSpPr>
          <p:cNvPr id="199" name="Google Shape;199;p1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00" name="Google Shape;2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450" y="176700"/>
            <a:ext cx="1241775" cy="12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025" y="3686400"/>
            <a:ext cx="1241775" cy="12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</a:t>
            </a:r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body" idx="2"/>
          </p:nvPr>
        </p:nvSpPr>
        <p:spPr>
          <a:xfrm>
            <a:off x="457200" y="1542400"/>
            <a:ext cx="8340600" cy="23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/>
              <a:t>Identify challenges and pain points shoppers and physical retailers face: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 sz="2000" b="1"/>
              <a:t>Physical retailers </a:t>
            </a:r>
            <a:r>
              <a:rPr lang="en" sz="2000" b="1">
                <a:latin typeface="Barlow"/>
                <a:ea typeface="Barlow"/>
                <a:cs typeface="Barlow"/>
                <a:sym typeface="Barlow"/>
              </a:rPr>
              <a:t>lack avenues</a:t>
            </a:r>
            <a:r>
              <a:rPr lang="en" sz="2000" b="1"/>
              <a:t> to </a:t>
            </a:r>
            <a:r>
              <a:rPr lang="en" sz="2000" b="1">
                <a:latin typeface="Barlow"/>
                <a:ea typeface="Barlow"/>
                <a:cs typeface="Barlow"/>
                <a:sym typeface="Barlow"/>
              </a:rPr>
              <a:t>collect data</a:t>
            </a:r>
            <a:r>
              <a:rPr lang="en" sz="2000" b="1"/>
              <a:t> and derive insights.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 sz="2000" b="1"/>
              <a:t> </a:t>
            </a:r>
            <a:r>
              <a:rPr lang="en" sz="2000" b="1">
                <a:latin typeface="Barlow"/>
                <a:ea typeface="Barlow"/>
                <a:cs typeface="Barlow"/>
                <a:sym typeface="Barlow"/>
              </a:rPr>
              <a:t>Interactions </a:t>
            </a:r>
            <a:r>
              <a:rPr lang="en" sz="2000" b="1"/>
              <a:t>with brick and mortar stores end the moment a consumer leaves the store.</a:t>
            </a:r>
            <a:endParaRPr sz="2000" b="1"/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208" name="Google Shape;208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9" name="Google Shape;209;p16"/>
          <p:cNvPicPr preferRelativeResize="0"/>
          <p:nvPr/>
        </p:nvPicPr>
        <p:blipFill rotWithShape="1">
          <a:blip r:embed="rId3">
            <a:alphaModFix/>
          </a:blip>
          <a:srcRect l="1748" t="1690"/>
          <a:stretch/>
        </p:blipFill>
        <p:spPr>
          <a:xfrm>
            <a:off x="3443000" y="2938325"/>
            <a:ext cx="1701259" cy="19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775" y="2938325"/>
            <a:ext cx="2224751" cy="19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5075" y="330575"/>
            <a:ext cx="1023950" cy="10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375" y="3596475"/>
            <a:ext cx="1335025" cy="13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>
            <a:spLocks noGrp="1"/>
          </p:cNvSpPr>
          <p:nvPr>
            <p:ph type="body" idx="1"/>
          </p:nvPr>
        </p:nvSpPr>
        <p:spPr>
          <a:xfrm>
            <a:off x="718025" y="1468850"/>
            <a:ext cx="5112600" cy="333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The fear of prolonged physical exposure  along with extensive physical contact deters consumers from brick and mortar stores.</a:t>
            </a:r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19" name="Google Shape;219;p17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220" name="Google Shape;220;p17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7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7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7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7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0" name="Google Shape;250;p17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251" name="Google Shape;251;p17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7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1" name="Google Shape;271;p17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7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7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7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7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7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7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" name="Google Shape;289;p17"/>
          <p:cNvSpPr txBox="1">
            <a:spLocks noGrp="1"/>
          </p:cNvSpPr>
          <p:nvPr>
            <p:ph type="title" idx="4294967295"/>
          </p:nvPr>
        </p:nvSpPr>
        <p:spPr>
          <a:xfrm>
            <a:off x="718025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8"/>
          <p:cNvSpPr txBox="1">
            <a:spLocks noGrp="1"/>
          </p:cNvSpPr>
          <p:nvPr>
            <p:ph type="ctrTitle"/>
          </p:nvPr>
        </p:nvSpPr>
        <p:spPr>
          <a:xfrm>
            <a:off x="900200" y="1696075"/>
            <a:ext cx="4890000" cy="150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&amp;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</a:t>
            </a:r>
            <a:endParaRPr/>
          </a:p>
        </p:txBody>
      </p:sp>
      <p:sp>
        <p:nvSpPr>
          <p:cNvPr id="295" name="Google Shape;295;p18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96" name="Google Shape;296;p18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297" name="Google Shape;297;p1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1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19" name="Google Shape;319;p1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1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1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1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1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1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1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1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1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1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1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1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1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1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1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1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1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1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1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1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1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" name="Google Shape;359;p1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8" name="Google Shape;388;p1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389" name="Google Shape;389;p1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1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1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1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1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1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1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1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1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1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1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body" idx="1"/>
          </p:nvPr>
        </p:nvSpPr>
        <p:spPr>
          <a:xfrm>
            <a:off x="1075625" y="1373050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"/>
                <a:ea typeface="Barlow"/>
                <a:cs typeface="Barlow"/>
                <a:sym typeface="Barlow"/>
              </a:rPr>
              <a:t>To strive and capitalize on opportunities beyond the pandemic, by focusing on experiences that entice customers to keep coming back.</a:t>
            </a:r>
            <a:endParaRPr/>
          </a:p>
        </p:txBody>
      </p:sp>
      <p:sp>
        <p:nvSpPr>
          <p:cNvPr id="407" name="Google Shape;407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408" name="Google Shape;408;p19"/>
          <p:cNvGrpSpPr/>
          <p:nvPr/>
        </p:nvGrpSpPr>
        <p:grpSpPr>
          <a:xfrm>
            <a:off x="6230973" y="930400"/>
            <a:ext cx="2318495" cy="3613203"/>
            <a:chOff x="6661328" y="2103554"/>
            <a:chExt cx="850574" cy="1325606"/>
          </a:xfrm>
        </p:grpSpPr>
        <p:sp>
          <p:nvSpPr>
            <p:cNvPr id="409" name="Google Shape;409;p19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6661328" y="3286571"/>
              <a:ext cx="246629" cy="142589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6681151" y="2824698"/>
              <a:ext cx="59093" cy="128909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6689412" y="2771791"/>
              <a:ext cx="42507" cy="81878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6782889" y="3337575"/>
              <a:ext cx="91625" cy="51652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6784412" y="3346110"/>
              <a:ext cx="90083" cy="43280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6715968" y="3307485"/>
              <a:ext cx="91664" cy="51652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6717638" y="3316019"/>
              <a:ext cx="90119" cy="43280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6715994" y="2973759"/>
              <a:ext cx="134234" cy="37898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6733197" y="2663396"/>
              <a:ext cx="97401" cy="155970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6701449" y="2773633"/>
              <a:ext cx="149626" cy="248131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6807278" y="2804619"/>
              <a:ext cx="188651" cy="148054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6800502" y="2801416"/>
              <a:ext cx="57805" cy="84703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6736209" y="2656556"/>
              <a:ext cx="94324" cy="104212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6938621" y="2869615"/>
              <a:ext cx="28545" cy="25115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9" name="Google Shape;439;p19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440" name="Google Shape;440;p19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0" name="Google Shape;460;p19"/>
            <p:cNvSpPr/>
            <p:nvPr/>
          </p:nvSpPr>
          <p:spPr>
            <a:xfrm>
              <a:off x="6948039" y="2876090"/>
              <a:ext cx="48408" cy="4034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6688913" y="2310158"/>
              <a:ext cx="266844" cy="295297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6681190" y="2324699"/>
              <a:ext cx="248911" cy="281790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19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19"/>
          <p:cNvSpPr txBox="1">
            <a:spLocks noGrp="1"/>
          </p:cNvSpPr>
          <p:nvPr>
            <p:ph type="title" idx="4294967295"/>
          </p:nvPr>
        </p:nvSpPr>
        <p:spPr>
          <a:xfrm>
            <a:off x="883800" y="48065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Ideate</a:t>
            </a:r>
            <a:endParaRPr/>
          </a:p>
        </p:txBody>
      </p:sp>
      <p:sp>
        <p:nvSpPr>
          <p:cNvPr id="484" name="Google Shape;484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485" name="Google Shape;485;p20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486" name="Google Shape;486;p20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0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0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0"/>
          <p:cNvSpPr txBox="1">
            <a:spLocks noGrp="1"/>
          </p:cNvSpPr>
          <p:nvPr>
            <p:ph type="body" idx="1"/>
          </p:nvPr>
        </p:nvSpPr>
        <p:spPr>
          <a:xfrm>
            <a:off x="279300" y="1534775"/>
            <a:ext cx="7954500" cy="26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200"/>
              <a:buChar char="▸"/>
            </a:pPr>
            <a:r>
              <a:rPr lang="en" sz="1600" b="1">
                <a:latin typeface="Barlow"/>
                <a:ea typeface="Barlow"/>
                <a:cs typeface="Barlow"/>
                <a:sym typeface="Barlow"/>
              </a:rPr>
              <a:t>Brainstorm </a:t>
            </a:r>
            <a:r>
              <a:rPr lang="en" sz="1600" b="1"/>
              <a:t>for innovative ideas</a:t>
            </a:r>
            <a:endParaRPr sz="1600" b="1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1600" b="1"/>
              <a:t>Members </a:t>
            </a:r>
            <a:r>
              <a:rPr lang="en" sz="1600" b="1">
                <a:latin typeface="Barlow"/>
                <a:ea typeface="Barlow"/>
                <a:cs typeface="Barlow"/>
                <a:sym typeface="Barlow"/>
              </a:rPr>
              <a:t>add on to each other’s ideas </a:t>
            </a:r>
            <a:r>
              <a:rPr lang="en" sz="1600" b="1"/>
              <a:t>with the aim of coming up with as many potential ideas as possible.</a:t>
            </a:r>
            <a:endParaRPr sz="1600" b="1"/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▸"/>
            </a:pPr>
            <a:r>
              <a:rPr lang="en" sz="1600" b="1"/>
              <a:t>Ideas are then </a:t>
            </a:r>
            <a:r>
              <a:rPr lang="en" sz="1600" b="1">
                <a:latin typeface="Barlow"/>
                <a:ea typeface="Barlow"/>
                <a:cs typeface="Barlow"/>
                <a:sym typeface="Barlow"/>
              </a:rPr>
              <a:t>narrowed</a:t>
            </a:r>
            <a:r>
              <a:rPr lang="en" sz="1600" b="1"/>
              <a:t> to the most suitable solutions according to problem statement</a:t>
            </a:r>
            <a:endParaRPr sz="1600" b="1"/>
          </a:p>
        </p:txBody>
      </p:sp>
      <p:pic>
        <p:nvPicPr>
          <p:cNvPr id="513" name="Google Shape;5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200" y="3741950"/>
            <a:ext cx="1188876" cy="118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550" y="3741950"/>
            <a:ext cx="1188876" cy="11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1288</Words>
  <Application>Microsoft Office PowerPoint</Application>
  <PresentationFormat>On-screen Show (16:9)</PresentationFormat>
  <Paragraphs>333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Barlow</vt:lpstr>
      <vt:lpstr>Montserrat</vt:lpstr>
      <vt:lpstr>Raleway</vt:lpstr>
      <vt:lpstr>Arial</vt:lpstr>
      <vt:lpstr>Calibri</vt:lpstr>
      <vt:lpstr>Gaoler template</vt:lpstr>
      <vt:lpstr>GoalDiggers   </vt:lpstr>
      <vt:lpstr>The Team</vt:lpstr>
      <vt:lpstr>Problem Statement</vt:lpstr>
      <vt:lpstr>Empathize</vt:lpstr>
      <vt:lpstr>Define</vt:lpstr>
      <vt:lpstr>Problem Statement</vt:lpstr>
      <vt:lpstr>Solution &amp; User Experience</vt:lpstr>
      <vt:lpstr>Solution</vt:lpstr>
      <vt:lpstr>Ideate</vt:lpstr>
      <vt:lpstr>Prototype Inspirations</vt:lpstr>
      <vt:lpstr>Prototype Inspirations</vt:lpstr>
      <vt:lpstr>Prototype Inspirations</vt:lpstr>
      <vt:lpstr>Prototype Inspirations</vt:lpstr>
      <vt:lpstr>GoalDigger</vt:lpstr>
      <vt:lpstr>Tools </vt:lpstr>
      <vt:lpstr>Architecture</vt:lpstr>
      <vt:lpstr>Key Features - Customer</vt:lpstr>
      <vt:lpstr>Key Features - Cashier</vt:lpstr>
      <vt:lpstr>Flow</vt:lpstr>
      <vt:lpstr>User Flow </vt:lpstr>
      <vt:lpstr>User/Cashier Flow (Redeem Voucher) </vt:lpstr>
      <vt:lpstr>Live Demo</vt:lpstr>
      <vt:lpstr>Project Management </vt:lpstr>
      <vt:lpstr>Project Timeline</vt:lpstr>
      <vt:lpstr>Key Metrics</vt:lpstr>
      <vt:lpstr>User Flow</vt:lpstr>
      <vt:lpstr>User/Cashier Flow </vt:lpstr>
      <vt:lpstr>Final Testing</vt:lpstr>
      <vt:lpstr>Testcases - Customer</vt:lpstr>
      <vt:lpstr>Testcases - Customer</vt:lpstr>
      <vt:lpstr>Testcases - Customer</vt:lpstr>
      <vt:lpstr>Testcases - Customer</vt:lpstr>
      <vt:lpstr>Testcases - Cashier</vt:lpstr>
      <vt:lpstr>Testcases - Cashier</vt:lpstr>
      <vt:lpstr>Testcases - Cashier</vt:lpstr>
      <vt:lpstr>Future Work</vt:lpstr>
      <vt:lpstr>Features - Cashier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GoalDiggers   </dc:title>
  <dc:creator>Neo Jia Ying</dc:creator>
  <cp:lastModifiedBy>NEO Jia Ying</cp:lastModifiedBy>
  <cp:revision>1</cp:revision>
  <dcterms:modified xsi:type="dcterms:W3CDTF">2021-08-05T06:55:14Z</dcterms:modified>
</cp:coreProperties>
</file>